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59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0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Relationship Id="rId5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15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Relationship Id="rId5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Relationship Id="rId3" Type="http://schemas.openxmlformats.org/officeDocument/2006/relationships/image" Target="../media/image23.emf"/><Relationship Id="rId5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877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COMPUTING LIMITS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4683"/>
            <a:ext cx="8432157" cy="55421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 you build something you need two things: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Ingredients</a:t>
            </a:r>
            <a:r>
              <a:rPr lang="en-US" b="1" dirty="0" smtClean="0">
                <a:solidFill>
                  <a:srgbClr val="0000FF"/>
                </a:solidFill>
              </a:rPr>
              <a:t> to use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Tools</a:t>
            </a:r>
            <a:r>
              <a:rPr lang="en-US" b="1" dirty="0" smtClean="0">
                <a:solidFill>
                  <a:srgbClr val="0000FF"/>
                </a:solidFill>
              </a:rPr>
              <a:t> to handle the ingredients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Your textbook gives you the tools first (called the </a:t>
            </a:r>
            <a:r>
              <a:rPr lang="en-US" b="1" dirty="0" smtClean="0">
                <a:solidFill>
                  <a:srgbClr val="FF0000"/>
                </a:solidFill>
              </a:rPr>
              <a:t>limit laws</a:t>
            </a:r>
            <a:r>
              <a:rPr lang="en-US" b="1" dirty="0" smtClean="0">
                <a:solidFill>
                  <a:srgbClr val="0000FF"/>
                </a:solidFill>
              </a:rPr>
              <a:t>), then the tools (called</a:t>
            </a:r>
            <a:r>
              <a:rPr lang="en-US" b="1" dirty="0" smtClean="0">
                <a:solidFill>
                  <a:srgbClr val="FF0000"/>
                </a:solidFill>
              </a:rPr>
              <a:t> special limits</a:t>
            </a:r>
            <a:r>
              <a:rPr lang="en-US" b="1" dirty="0" smtClean="0">
                <a:solidFill>
                  <a:srgbClr val="0000FF"/>
                </a:solidFill>
              </a:rPr>
              <a:t>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Just for fun I will give you the ingredients first, then the tools. All of this is on pp. 62-63 of the textbook.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we go: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9" y="303992"/>
            <a:ext cx="8511526" cy="612414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we do some work, namely</a:t>
            </a:r>
            <a:r>
              <a:rPr lang="en-US" b="1" dirty="0" smtClean="0">
                <a:solidFill>
                  <a:srgbClr val="FF0000"/>
                </a:solidFill>
              </a:rPr>
              <a:t>, from pp. 69 &amp; </a:t>
            </a:r>
            <a:r>
              <a:rPr lang="en-US" b="1" dirty="0" err="1" smtClean="0">
                <a:solidFill>
                  <a:srgbClr val="FF0000"/>
                </a:solidFill>
              </a:rPr>
              <a:t>ff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9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11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13   (</a:t>
            </a:r>
            <a:r>
              <a:rPr lang="en-US" sz="4000" b="1" dirty="0" smtClean="0">
                <a:solidFill>
                  <a:srgbClr val="FF6600"/>
                </a:solidFill>
              </a:rPr>
              <a:t>Z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26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30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49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58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59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62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0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5" y="356898"/>
            <a:ext cx="8590896" cy="622995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Ingredients</a:t>
            </a:r>
            <a:r>
              <a:rPr lang="en-US" dirty="0" smtClean="0">
                <a:solidFill>
                  <a:srgbClr val="0000FF"/>
                </a:solidFill>
              </a:rPr>
              <a:t>. Just two: 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8000"/>
                </a:solidFill>
              </a:rPr>
              <a:t>these are nos. </a:t>
            </a:r>
            <a:r>
              <a:rPr lang="en-US" i="1" dirty="0" smtClean="0">
                <a:solidFill>
                  <a:srgbClr val="FF0000"/>
                </a:solidFill>
              </a:rPr>
              <a:t>7</a:t>
            </a:r>
            <a:r>
              <a:rPr lang="en-US" i="1" dirty="0" smtClean="0">
                <a:solidFill>
                  <a:srgbClr val="008000"/>
                </a:solidFill>
              </a:rPr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8</a:t>
            </a:r>
            <a:r>
              <a:rPr lang="en-US" i="1" dirty="0" smtClean="0">
                <a:solidFill>
                  <a:srgbClr val="008000"/>
                </a:solidFill>
              </a:rPr>
              <a:t> in the textbook.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Once we have a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recise definition of limit the proofs of the two ingredients will be trivial.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Here are the four basic tools. We start by assuming that </a:t>
            </a:r>
          </a:p>
          <a:p>
            <a:pPr marL="0" indent="0">
              <a:spcBef>
                <a:spcPts val="1368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             and                           both exist. Then: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73" y="921121"/>
            <a:ext cx="5040376" cy="1828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33" y="5524443"/>
            <a:ext cx="519684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8" y="251086"/>
            <a:ext cx="8590895" cy="636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(p. 62 of textbook)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968"/>
              </a:spcBef>
              <a:buNone/>
            </a:pPr>
            <a:r>
              <a:rPr lang="en-US" dirty="0" smtClean="0"/>
              <a:t>                      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85" y="1106154"/>
            <a:ext cx="8507730" cy="479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8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05" y="303992"/>
            <a:ext cx="8590896" cy="6203503"/>
          </a:xfrm>
        </p:spPr>
        <p:txBody>
          <a:bodyPr/>
          <a:lstStyle/>
          <a:p>
            <a:pPr marL="0" indent="0"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look at your textbook shows I have dropped the law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2424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Why? (</a:t>
            </a:r>
            <a:r>
              <a:rPr lang="en-US" b="1" dirty="0" smtClean="0">
                <a:solidFill>
                  <a:srgbClr val="008000"/>
                </a:solidFill>
              </a:rPr>
              <a:t>First correct answer gets 1 extra point on yesterday’s quiz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Given the ingredients we have, </a:t>
            </a:r>
            <a:r>
              <a:rPr lang="en-US" b="1" dirty="0" smtClean="0">
                <a:solidFill>
                  <a:srgbClr val="FF0000"/>
                </a:solidFill>
              </a:rPr>
              <a:t>we could drop one more law from the list. </a:t>
            </a:r>
            <a:r>
              <a:rPr lang="en-US" b="1" dirty="0" smtClean="0">
                <a:solidFill>
                  <a:srgbClr val="008000"/>
                </a:solidFill>
              </a:rPr>
              <a:t>The first student from this section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to e</a:t>
            </a:r>
            <a:r>
              <a:rPr lang="en-US" b="1" dirty="0">
                <a:solidFill>
                  <a:srgbClr val="008000"/>
                </a:solidFill>
              </a:rPr>
              <a:t>-</a:t>
            </a:r>
            <a:r>
              <a:rPr lang="en-US" b="1" dirty="0" smtClean="0">
                <a:solidFill>
                  <a:srgbClr val="008000"/>
                </a:solidFill>
              </a:rPr>
              <a:t>mail me which one and why will get 30% </a:t>
            </a:r>
            <a:r>
              <a:rPr lang="en-US" b="1" dirty="0" smtClean="0">
                <a:solidFill>
                  <a:srgbClr val="008000"/>
                </a:solidFill>
              </a:rPr>
              <a:t>more </a:t>
            </a:r>
            <a:r>
              <a:rPr lang="en-US" b="1" dirty="0" smtClean="0">
                <a:solidFill>
                  <a:srgbClr val="008000"/>
                </a:solidFill>
              </a:rPr>
              <a:t>added to her/his score on yesterday’s quiz.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47" y="1324018"/>
            <a:ext cx="764159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7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1" y="303992"/>
            <a:ext cx="8696721" cy="63093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A few more tools to compute limits (</a:t>
            </a:r>
            <a:r>
              <a:rPr lang="en-US" b="1" dirty="0">
                <a:solidFill>
                  <a:srgbClr val="008000"/>
                </a:solidFill>
              </a:rPr>
              <a:t>listed variously in the textbook, section 1.6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if </a:t>
            </a:r>
          </a:p>
          <a:p>
            <a:pPr marL="0" indent="0">
              <a:spcBef>
                <a:spcPts val="37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</a:t>
            </a:r>
          </a:p>
          <a:p>
            <a:pPr marL="0" indent="0">
              <a:spcBef>
                <a:spcPts val="3168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31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(If       is even we assume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very powerful tool is </a:t>
            </a:r>
            <a:r>
              <a:rPr lang="en-US" b="1" dirty="0" smtClean="0">
                <a:solidFill>
                  <a:srgbClr val="FF0000"/>
                </a:solidFill>
              </a:rPr>
              <a:t>the Agreement Theorem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spcBef>
                <a:spcPts val="13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 says: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91" y="1520840"/>
            <a:ext cx="5455285" cy="906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588" y="1600199"/>
            <a:ext cx="1167892" cy="430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907" y="3020895"/>
            <a:ext cx="4638040" cy="9220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48" y="4477926"/>
            <a:ext cx="321170" cy="3211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5386" y="4302124"/>
            <a:ext cx="254254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5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97" y="348066"/>
            <a:ext cx="8670265" cy="6256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8000"/>
                </a:solidFill>
              </a:rPr>
              <a:t>the Agreement Theorem</a:t>
            </a:r>
            <a:r>
              <a:rPr lang="en-US" b="1" dirty="0" smtClean="0">
                <a:solidFill>
                  <a:srgbClr val="0000FF"/>
                </a:solidFill>
              </a:rPr>
              <a:t>) If two functions       and       are such that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they </a:t>
            </a:r>
            <a:r>
              <a:rPr lang="en-US" b="1" dirty="0" smtClean="0">
                <a:solidFill>
                  <a:srgbClr val="660066"/>
                </a:solidFill>
              </a:rPr>
              <a:t>agree</a:t>
            </a:r>
            <a:r>
              <a:rPr lang="en-US" b="1" dirty="0" smtClean="0">
                <a:solidFill>
                  <a:srgbClr val="008000"/>
                </a:solidFill>
              </a:rPr>
              <a:t> everywhere but at       ! </a:t>
            </a:r>
            <a:r>
              <a:rPr lang="en-US" b="1" dirty="0" smtClean="0">
                <a:solidFill>
                  <a:srgbClr val="0000FF"/>
                </a:solidFill>
              </a:rPr>
              <a:t>) then if one of the two limits                                                exists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o does the other and </a:t>
            </a:r>
            <a:r>
              <a:rPr lang="en-US" b="1" dirty="0" smtClean="0">
                <a:solidFill>
                  <a:srgbClr val="FF0000"/>
                </a:solidFill>
              </a:rPr>
              <a:t>they are equal.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Very </a:t>
            </a:r>
            <a:r>
              <a:rPr lang="en-US" b="1" dirty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ften one of the two limits will be easy to compute, the other hard. The theorem says </a:t>
            </a:r>
            <a:r>
              <a:rPr lang="en-US" b="1" dirty="0" smtClean="0">
                <a:solidFill>
                  <a:srgbClr val="FF0000"/>
                </a:solidFill>
              </a:rPr>
              <a:t>compute the easy one </a:t>
            </a:r>
            <a:r>
              <a:rPr lang="en-US" b="1" dirty="0" smtClean="0">
                <a:solidFill>
                  <a:srgbClr val="0000FF"/>
                </a:solidFill>
              </a:rPr>
              <a:t>and get  the hard one for free!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803" y="920570"/>
            <a:ext cx="338074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709" y="1001686"/>
            <a:ext cx="307340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3651" y="1374775"/>
            <a:ext cx="4716132" cy="6254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0204" y="2315100"/>
            <a:ext cx="291973" cy="2919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3755" y="2773310"/>
            <a:ext cx="423291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89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2" y="383351"/>
            <a:ext cx="8617351" cy="617705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Three more theorems and then examples.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en-US" b="1" dirty="0" smtClean="0">
                <a:solidFill>
                  <a:srgbClr val="008000"/>
                </a:solidFill>
              </a:rPr>
              <a:t>substitution theorem</a:t>
            </a:r>
            <a:r>
              <a:rPr lang="en-US" b="1" dirty="0" smtClean="0">
                <a:solidFill>
                  <a:srgbClr val="0000FF"/>
                </a:solidFill>
              </a:rPr>
              <a:t>) Let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e </a:t>
            </a:r>
            <a:r>
              <a:rPr lang="en-US" b="1" dirty="0" smtClean="0">
                <a:solidFill>
                  <a:srgbClr val="FF0000"/>
                </a:solidFill>
              </a:rPr>
              <a:t>a rational function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recall that this says that numerator and denominators are </a:t>
            </a:r>
            <a:r>
              <a:rPr lang="en-US" b="1" dirty="0" smtClean="0">
                <a:solidFill>
                  <a:srgbClr val="FF0000"/>
                </a:solidFill>
              </a:rPr>
              <a:t>polynomials</a:t>
            </a:r>
            <a:r>
              <a:rPr lang="en-US" b="1" dirty="0" smtClean="0">
                <a:solidFill>
                  <a:srgbClr val="0000FF"/>
                </a:solidFill>
              </a:rPr>
              <a:t>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                         then</a:t>
            </a:r>
          </a:p>
          <a:p>
            <a:pPr marL="0" indent="0">
              <a:spcBef>
                <a:spcPts val="120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8000"/>
                </a:solidFill>
              </a:rPr>
              <a:t>(this says if you </a:t>
            </a:r>
            <a:r>
              <a:rPr lang="en-US" b="1" dirty="0" smtClean="0">
                <a:solidFill>
                  <a:srgbClr val="008000"/>
                </a:solidFill>
              </a:rPr>
              <a:t>can, </a:t>
            </a:r>
            <a:r>
              <a:rPr lang="en-US" b="1" dirty="0" smtClean="0">
                <a:solidFill>
                  <a:srgbClr val="008000"/>
                </a:solidFill>
              </a:rPr>
              <a:t>just plug (</a:t>
            </a:r>
            <a:r>
              <a:rPr lang="en-US" b="1" i="1" dirty="0" smtClean="0">
                <a:solidFill>
                  <a:srgbClr val="800000"/>
                </a:solidFill>
              </a:rPr>
              <a:t>substitute</a:t>
            </a:r>
            <a:r>
              <a:rPr lang="en-US" b="1" dirty="0" smtClean="0">
                <a:solidFill>
                  <a:srgbClr val="008000"/>
                </a:solidFill>
              </a:rPr>
              <a:t>) in !)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583" y="1398964"/>
            <a:ext cx="2444750" cy="1243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29" y="3720333"/>
            <a:ext cx="1951609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325" y="4050835"/>
            <a:ext cx="3580511" cy="136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1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3" y="277538"/>
            <a:ext cx="8643808" cy="62828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one looks silly but it is sometimes useful.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exists </a:t>
            </a:r>
            <a:r>
              <a:rPr lang="en-US" b="1" dirty="0" err="1" smtClean="0">
                <a:solidFill>
                  <a:srgbClr val="0000FF"/>
                </a:solidFill>
              </a:rPr>
              <a:t>iff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this case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this says that </a:t>
            </a:r>
            <a:r>
              <a:rPr lang="en-US" b="1" dirty="0" smtClean="0">
                <a:solidFill>
                  <a:srgbClr val="FF0000"/>
                </a:solidFill>
              </a:rPr>
              <a:t>the right-hand and left-hand limits must agree</a:t>
            </a:r>
            <a:r>
              <a:rPr lang="en-US" b="1" dirty="0" smtClean="0">
                <a:solidFill>
                  <a:srgbClr val="008000"/>
                </a:solidFill>
              </a:rPr>
              <a:t> or the full limit does not exist and, conversely, if the full one exists</a:t>
            </a:r>
            <a:r>
              <a:rPr lang="en-US" b="1" dirty="0" smtClean="0">
                <a:solidFill>
                  <a:srgbClr val="FF0000"/>
                </a:solidFill>
              </a:rPr>
              <a:t> both </a:t>
            </a:r>
            <a:r>
              <a:rPr lang="en-US" b="1" dirty="0" smtClean="0">
                <a:solidFill>
                  <a:srgbClr val="008000"/>
                </a:solidFill>
              </a:rPr>
              <a:t>one-sided ones must agree with it.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514" y="803105"/>
            <a:ext cx="1905508" cy="860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770" y="1663657"/>
            <a:ext cx="4794504" cy="998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26" y="3180122"/>
            <a:ext cx="7253224" cy="99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5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7" y="277539"/>
            <a:ext cx="8670265" cy="63093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Last one!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Theorem. Let                      be functions such that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                                                                   and</a:t>
            </a:r>
          </a:p>
          <a:p>
            <a:pPr marL="0" indent="0">
              <a:spcBef>
                <a:spcPts val="25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25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Then</a:t>
            </a:r>
          </a:p>
          <a:p>
            <a:pPr marL="0" indent="0">
              <a:spcBef>
                <a:spcPts val="2568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25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This theorem is illustratively called the </a:t>
            </a:r>
            <a:r>
              <a:rPr lang="en-US" b="1" dirty="0" smtClean="0">
                <a:solidFill>
                  <a:srgbClr val="FF0000"/>
                </a:solidFill>
              </a:rPr>
              <a:t>Squeeze Theorem</a:t>
            </a:r>
            <a:r>
              <a:rPr lang="en-US" b="1" dirty="0" smtClean="0">
                <a:solidFill>
                  <a:srgbClr val="008000"/>
                </a:solidFill>
              </a:rPr>
              <a:t>. In Italian it is the </a:t>
            </a:r>
            <a:r>
              <a:rPr lang="en-US" b="1" dirty="0" err="1" smtClean="0">
                <a:solidFill>
                  <a:srgbClr val="FF0000"/>
                </a:solidFill>
              </a:rPr>
              <a:t>Carabinieri</a:t>
            </a:r>
            <a:r>
              <a:rPr lang="en-US" b="1" dirty="0" smtClean="0">
                <a:solidFill>
                  <a:srgbClr val="FF0000"/>
                </a:solidFill>
              </a:rPr>
              <a:t> Theorem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2568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9" y="947024"/>
            <a:ext cx="1475232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62" y="2080235"/>
            <a:ext cx="5762625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779" y="2807532"/>
            <a:ext cx="4272026" cy="860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813" y="4093188"/>
            <a:ext cx="7386917" cy="94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4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482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COMPUTING LIMITS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129</cp:revision>
  <dcterms:created xsi:type="dcterms:W3CDTF">2011-08-21T14:29:24Z</dcterms:created>
  <dcterms:modified xsi:type="dcterms:W3CDTF">2011-08-31T16:18:19Z</dcterms:modified>
</cp:coreProperties>
</file>